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4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3BD6D-8915-4824-AA1B-4C5A30180275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98287-DF54-4D7C-B093-61755396A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3BD6D-8915-4824-AA1B-4C5A30180275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98287-DF54-4D7C-B093-61755396A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3BD6D-8915-4824-AA1B-4C5A30180275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98287-DF54-4D7C-B093-61755396A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3BD6D-8915-4824-AA1B-4C5A30180275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98287-DF54-4D7C-B093-61755396A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3BD6D-8915-4824-AA1B-4C5A30180275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98287-DF54-4D7C-B093-61755396A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3BD6D-8915-4824-AA1B-4C5A30180275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98287-DF54-4D7C-B093-61755396A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3BD6D-8915-4824-AA1B-4C5A30180275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98287-DF54-4D7C-B093-61755396A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3BD6D-8915-4824-AA1B-4C5A30180275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98287-DF54-4D7C-B093-61755396A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3BD6D-8915-4824-AA1B-4C5A30180275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98287-DF54-4D7C-B093-61755396A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3BD6D-8915-4824-AA1B-4C5A30180275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98287-DF54-4D7C-B093-61755396A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3BD6D-8915-4824-AA1B-4C5A30180275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98287-DF54-4D7C-B093-61755396A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3BD6D-8915-4824-AA1B-4C5A30180275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98287-DF54-4D7C-B093-61755396A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785794"/>
            <a:ext cx="821537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                   К </a:t>
            </a:r>
            <a:r>
              <a:rPr lang="ru-RU" sz="2000" b="1" dirty="0">
                <a:solidFill>
                  <a:srgbClr val="FF0000"/>
                </a:solidFill>
              </a:rPr>
              <a:t>100-летию ТАССР: с чего началась республика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hello_html_3094e01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1357298"/>
            <a:ext cx="8382000" cy="486728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3143248"/>
            <a:ext cx="735811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Гимн Республики Татарстан утвержден в 1993 г </a:t>
            </a:r>
            <a:endParaRPr lang="ru-RU" dirty="0" smtClean="0"/>
          </a:p>
          <a:p>
            <a:r>
              <a:rPr lang="ru-RU" dirty="0" smtClean="0"/>
              <a:t>Цвети</a:t>
            </a:r>
            <a:r>
              <a:rPr lang="ru-RU" dirty="0"/>
              <a:t>, священная земля моя, </a:t>
            </a:r>
            <a:endParaRPr lang="ru-RU" dirty="0" smtClean="0"/>
          </a:p>
          <a:p>
            <a:r>
              <a:rPr lang="ru-RU" dirty="0" smtClean="0"/>
              <a:t>Да </a:t>
            </a:r>
            <a:r>
              <a:rPr lang="ru-RU" dirty="0"/>
              <a:t>будет мирным твой небосвод! </a:t>
            </a:r>
            <a:endParaRPr lang="ru-RU" dirty="0" smtClean="0"/>
          </a:p>
          <a:p>
            <a:r>
              <a:rPr lang="ru-RU" dirty="0" smtClean="0"/>
              <a:t>Единый </a:t>
            </a:r>
            <a:r>
              <a:rPr lang="ru-RU" dirty="0"/>
              <a:t>дом у нас, одна семья, </a:t>
            </a:r>
            <a:endParaRPr lang="ru-RU" dirty="0" smtClean="0"/>
          </a:p>
          <a:p>
            <a:r>
              <a:rPr lang="ru-RU" dirty="0" smtClean="0"/>
              <a:t>Живет </a:t>
            </a:r>
            <a:r>
              <a:rPr lang="ru-RU" dirty="0"/>
              <a:t>в согласии наш народ. </a:t>
            </a:r>
            <a:endParaRPr lang="ru-RU" dirty="0" smtClean="0"/>
          </a:p>
          <a:p>
            <a:r>
              <a:rPr lang="ru-RU" dirty="0" smtClean="0"/>
              <a:t>Богатый </a:t>
            </a:r>
            <a:r>
              <a:rPr lang="ru-RU" dirty="0"/>
              <a:t>мудростью седых веков, </a:t>
            </a:r>
            <a:endParaRPr lang="ru-RU" dirty="0" smtClean="0"/>
          </a:p>
          <a:p>
            <a:r>
              <a:rPr lang="ru-RU" dirty="0" smtClean="0"/>
              <a:t>Надеждой</a:t>
            </a:r>
            <a:r>
              <a:rPr lang="ru-RU" dirty="0"/>
              <a:t>, верою ты нам стал. </a:t>
            </a:r>
            <a:endParaRPr lang="ru-RU" dirty="0" smtClean="0"/>
          </a:p>
          <a:p>
            <a:r>
              <a:rPr lang="ru-RU" dirty="0" smtClean="0"/>
              <a:t>И </a:t>
            </a:r>
            <a:r>
              <a:rPr lang="ru-RU" dirty="0"/>
              <a:t>пусть хранит тебя моя любовь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Моя Республика, мой Татарстан!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1357298"/>
            <a:ext cx="70009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30 августа 1990 г. была принята Декларация о государственном суверенитете республики 17 мая1920 г. был подписан Декрет об образовании ТАССР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В 1920 году 27 мая подписали декрет об образовании ТАССР, полноправным преемником которой стал Татарстан. Оригинал документа хранится в архиве России, а в Казани есть копия. Вся информация разместилась буквально на одной странице, следом идут другие декреты. Но насколько сложно дался этот документ, многие не знают. Татарстан могли объединить с Башкирией, и в этом случае территория республики была бы совсем другой.</a:t>
            </a:r>
          </a:p>
          <a:p>
            <a:r>
              <a:rPr lang="ru-RU" dirty="0"/>
              <a:t>До подписания декрета была попытка создания национально-культурной автономии </a:t>
            </a:r>
            <a:r>
              <a:rPr lang="ru-RU" dirty="0" err="1"/>
              <a:t>Идель-Урал</a:t>
            </a:r>
            <a:r>
              <a:rPr lang="ru-RU" dirty="0"/>
              <a:t>, попытка образования советской татаро-башкирской республики, но они не удались.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ello_html_764e957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382190"/>
            <a:ext cx="7215238" cy="609361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474345"/>
            <a:ext cx="76438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Для Татарстана создать собственный документ было особенно важно, благодаря ему и границы определили, и права, и полномочия образованной автономии. Практически для всех в те годы этот вопрос остро стоял - политическое время было неспокойное. Предварительно создали специальную комиссию, которая решала основные моменты по созданию ТАССР. В состав организации вошли Лев Каменев, Преображенский, а также татарские революционеры </a:t>
            </a:r>
            <a:r>
              <a:rPr lang="ru-RU" dirty="0" err="1"/>
              <a:t>Султан-Галиев</a:t>
            </a:r>
            <a:r>
              <a:rPr lang="ru-RU" dirty="0"/>
              <a:t> и </a:t>
            </a:r>
            <a:r>
              <a:rPr lang="ru-RU" dirty="0" err="1"/>
              <a:t>Саид-Галиев</a:t>
            </a:r>
            <a:r>
              <a:rPr lang="ru-RU" dirty="0"/>
              <a:t>. Именем последнего назвали улицу напротив железнодорожного вокзала в Казани, а имя </a:t>
            </a:r>
            <a:r>
              <a:rPr lang="ru-RU" dirty="0" err="1"/>
              <a:t>Султан-Галиева</a:t>
            </a:r>
            <a:r>
              <a:rPr lang="ru-RU" dirty="0"/>
              <a:t> носит площадь в историческом центре города. Во главе комиссии стоял Иосиф Сталин, так что можно сказать, что на тот момент будущий председатель совета министров СССР лично участвовал в создании Татарской автономной республики.</a:t>
            </a:r>
          </a:p>
        </p:txBody>
      </p:sp>
      <p:pic>
        <p:nvPicPr>
          <p:cNvPr id="3" name="Рисунок 2" descr="hello_html_m10c96ca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4000504"/>
            <a:ext cx="6429420" cy="235745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00042"/>
            <a:ext cx="821537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Документ состоял из девяти подпунктов. Первым делом создатели Татарстана подробно расписали территориальные границы. В состав вошли части Казанской, Уфимской, Самарской, Вятской и </a:t>
            </a:r>
            <a:r>
              <a:rPr lang="ru-RU" dirty="0" err="1"/>
              <a:t>Симбирской</a:t>
            </a:r>
            <a:r>
              <a:rPr lang="ru-RU" dirty="0"/>
              <a:t> губерний. Интересно, что с тех пор границы республики никак не менялись, так что совсем скоро территория отметит 100-летний юбилей. Не все уезды сразу вошли в состав, составили даже примечание, что, мол, вопрос о включении определенных уездов остается открытым до «волеизъявления трудящегося населения». </a:t>
            </a:r>
            <a:endParaRPr lang="ru-RU" dirty="0" smtClean="0"/>
          </a:p>
          <a:p>
            <a:r>
              <a:rPr lang="ru-RU" dirty="0"/>
              <a:t>А в 1920 году ключевые функции передали следующим наркомам:</a:t>
            </a:r>
          </a:p>
          <a:p>
            <a:r>
              <a:rPr lang="ru-RU" dirty="0"/>
              <a:t>- внутренних дел с управлением почт и телеграфов;</a:t>
            </a:r>
          </a:p>
          <a:p>
            <a:r>
              <a:rPr lang="ru-RU" dirty="0"/>
              <a:t>- юстиции;</a:t>
            </a:r>
          </a:p>
          <a:p>
            <a:r>
              <a:rPr lang="ru-RU" dirty="0"/>
              <a:t>- просвещения;</a:t>
            </a:r>
          </a:p>
          <a:p>
            <a:r>
              <a:rPr lang="ru-RU" dirty="0"/>
              <a:t>- здравоохранения;</a:t>
            </a:r>
          </a:p>
          <a:p>
            <a:r>
              <a:rPr lang="ru-RU" dirty="0"/>
              <a:t>- социального обеспечения;</a:t>
            </a:r>
          </a:p>
          <a:p>
            <a:r>
              <a:rPr lang="ru-RU" dirty="0"/>
              <a:t>- земледелия;</a:t>
            </a:r>
          </a:p>
          <a:p>
            <a:r>
              <a:rPr lang="ru-RU" dirty="0"/>
              <a:t>- продовольствия;</a:t>
            </a:r>
          </a:p>
          <a:p>
            <a:r>
              <a:rPr lang="ru-RU" dirty="0"/>
              <a:t>- финансов;</a:t>
            </a:r>
          </a:p>
          <a:p>
            <a:r>
              <a:rPr lang="ru-RU" dirty="0"/>
              <a:t>- совета народного хозяйства с отделами труда и путей сообщения;</a:t>
            </a:r>
          </a:p>
          <a:p>
            <a:r>
              <a:rPr lang="ru-RU" dirty="0"/>
              <a:t>- рабоче-крестьянской инспекции.</a:t>
            </a:r>
          </a:p>
          <a:p>
            <a:r>
              <a:rPr lang="ru-RU" dirty="0"/>
              <a:t>Любые иностранные дела и внешнюю торговлю оставили только органам РСФСР.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714356"/>
            <a:ext cx="80010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Днем торжественного провозглашения республики был определен 25 июня 1920 г. В этот день в 8 ч. утра в Казани прогремел пушечный выстрел, означавший начало грандиозного субботника по разбору развалин сгоревшего в пожаре 6 и 7 июня здания городского театра на Театральной площади. На </a:t>
            </a:r>
            <a:r>
              <a:rPr lang="ru-RU" dirty="0" err="1"/>
              <a:t>Юнусовской</a:t>
            </a:r>
            <a:r>
              <a:rPr lang="ru-RU" dirty="0"/>
              <a:t> площади (ныне перекресток улиц </a:t>
            </a:r>
            <a:r>
              <a:rPr lang="ru-RU" dirty="0" err="1"/>
              <a:t>Тукаевская</a:t>
            </a:r>
            <a:r>
              <a:rPr lang="ru-RU" dirty="0"/>
              <a:t> и Ф. </a:t>
            </a:r>
            <a:r>
              <a:rPr lang="ru-RU" dirty="0" err="1"/>
              <a:t>Карима</a:t>
            </a:r>
            <a:r>
              <a:rPr lang="ru-RU" dirty="0"/>
              <a:t>) состоялась закладка памятника </a:t>
            </a:r>
            <a:r>
              <a:rPr lang="ru-RU" dirty="0" err="1"/>
              <a:t>Муллануру</a:t>
            </a:r>
            <a:r>
              <a:rPr lang="ru-RU" dirty="0"/>
              <a:t> </a:t>
            </a:r>
            <a:r>
              <a:rPr lang="ru-RU" dirty="0" err="1"/>
              <a:t>Вахитову</a:t>
            </a:r>
            <a:r>
              <a:rPr lang="ru-RU" dirty="0"/>
              <a:t>. В честь провозглашения республики состоялся парад войск гарнизона. В тот день детям горожан были розданы скромный продуктовый паек, одежда и обувь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3214686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23-25 августа в актовом зале Казанского университета проходила 1-я Татарская областная конференция РКП (б). Она обсудила отчетный доклад </a:t>
            </a:r>
            <a:r>
              <a:rPr lang="ru-RU" dirty="0" err="1"/>
              <a:t>губкома</a:t>
            </a:r>
            <a:r>
              <a:rPr lang="ru-RU" dirty="0"/>
              <a:t>, </a:t>
            </a:r>
            <a:r>
              <a:rPr lang="ru-RU" dirty="0" err="1"/>
              <a:t>доклад</a:t>
            </a:r>
            <a:r>
              <a:rPr lang="ru-RU" dirty="0"/>
              <a:t> о текущем моменте, продовольственный и организационный вопросы. Конференция избрала областной комитет партии.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1028343"/>
            <a:ext cx="778674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Казань и по численности населения являлась одним из крупнейших городов страны. По переписи 28 августа 1920 г. в ней проживало 146495 человек, из них 69496-в возрасте 16-50 лет. Мужчины составляли 45%, женщины 55% населения.</a:t>
            </a:r>
          </a:p>
          <a:p>
            <a:r>
              <a:rPr lang="ru-RU" dirty="0"/>
              <a:t>Казань издавна отличалась многонациональностью своего населения. В 1920 г. в ней проживали представители 50 национальностей. Русские составляли 73,95%, татары - 19,43%, евреи-3,47%, чуваши-0,4%, марийцы-0,09%, прочие-2,69%. Среди прочих имелись сравнительно большие группы поляков, латышей, немцев, литовцев, мадьяр, венгров, эстонцев, мордвы, армян, греков, вотяков (удмуртов), французов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1028343"/>
            <a:ext cx="778674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Казань и по численности населения являлась одним из крупнейших городов страны. По переписи 28 августа 1920 г. в ней проживало 146495 человек, из них 69496-в возрасте 16-50 лет. Мужчины составляли 45%, женщины 55% населения.</a:t>
            </a:r>
          </a:p>
          <a:p>
            <a:r>
              <a:rPr lang="ru-RU" dirty="0"/>
              <a:t>Казань издавна отличалась многонациональностью своего населения. В 1920 г. в ней проживали представители 50 национальностей. Русские составляли 73,95%, татары - 19,43%, евреи-3,47%, чуваши-0,4%, марийцы-0,09%, прочие-2,69%. Среди прочих имелись сравнительно большие группы поляков, латышей, немцев, литовцев, мадьяр, венгров, эстонцев, мордвы, армян, греков, вотяков (удмуртов), французов</a:t>
            </a:r>
            <a:r>
              <a:rPr lang="ru-RU" dirty="0" smtClean="0"/>
              <a:t>.</a:t>
            </a:r>
          </a:p>
          <a:p>
            <a:r>
              <a:rPr lang="ru-RU" dirty="0"/>
              <a:t>Численность населения Казани ко времени переписи 1920 г. по сравнению с осенью 1917 г. убавилась почти на 60 000 человек. В это число входят те, кто за последние три года покинул город и уехал в деревню, в более благополучные в продовольственном отношении южные города, те, кто бежал из города вместе с интервентами и белогвардейцами в сентябре 1918 г. и </a:t>
            </a:r>
            <a:r>
              <a:rPr lang="ru-RU" dirty="0" err="1"/>
              <a:t>осел</a:t>
            </a:r>
            <a:r>
              <a:rPr lang="ru-RU" dirty="0"/>
              <a:t> в Сибири.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857232"/>
            <a:ext cx="72866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</a:t>
            </a:r>
            <a:r>
              <a:rPr lang="ru-RU" dirty="0"/>
              <a:t>1920 г. грамотные в городе составляли 62,87%. Из детей 8-15 лет были грамотными 81,98%. Это означало, что почти каждый пятый ребенок школьного возраста находился еще вне школы. Среди русских на 100 человек грамотными являлись 66, среди татар -45.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928670"/>
            <a:ext cx="75724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Казани формировались воинские части и соединения, готовились боевые резервы и командные кадры для Красной Армии. Казанские рабочие снабжали ее вооружением, боеприпасами, обмундированием, снаряжением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Дважды, летом 1918 и весной 1919 гг., Казань оказывалась в центре Восточного фронта, который оба раза объявлялся основным, решающим, где от исхода боевых действий зависела судьба революции. Советской власти в стране.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818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AMD</dc:creator>
  <cp:lastModifiedBy>USER</cp:lastModifiedBy>
  <cp:revision>13</cp:revision>
  <dcterms:created xsi:type="dcterms:W3CDTF">2020-04-08T20:48:33Z</dcterms:created>
  <dcterms:modified xsi:type="dcterms:W3CDTF">2020-04-10T06:58:15Z</dcterms:modified>
</cp:coreProperties>
</file>